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60" r:id="rId4"/>
    <p:sldId id="257" r:id="rId5"/>
    <p:sldId id="261" r:id="rId6"/>
    <p:sldId id="258" r:id="rId7"/>
    <p:sldId id="259" r:id="rId8"/>
    <p:sldId id="264" r:id="rId9"/>
    <p:sldId id="265" r:id="rId10"/>
    <p:sldId id="266" r:id="rId11"/>
    <p:sldId id="267" r:id="rId12"/>
    <p:sldId id="268" r:id="rId13"/>
    <p:sldId id="269" r:id="rId14"/>
    <p:sldId id="262"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6" d="100"/>
          <a:sy n="76" d="100"/>
        </p:scale>
        <p:origin x="54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EEF3153-609B-4172-B90D-662DC2B7C133}" type="datetimeFigureOut">
              <a:rPr lang="en-US" smtClean="0"/>
              <a:t>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ECD0E7-EBA4-4D31-8375-FF64D9CFE5C1}" type="slidenum">
              <a:rPr lang="en-US" smtClean="0"/>
              <a:t>‹#›</a:t>
            </a:fld>
            <a:endParaRPr lang="en-US"/>
          </a:p>
        </p:txBody>
      </p:sp>
    </p:spTree>
    <p:extLst>
      <p:ext uri="{BB962C8B-B14F-4D97-AF65-F5344CB8AC3E}">
        <p14:creationId xmlns:p14="http://schemas.microsoft.com/office/powerpoint/2010/main" val="32827962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EF3153-609B-4172-B90D-662DC2B7C133}" type="datetimeFigureOut">
              <a:rPr lang="en-US" smtClean="0"/>
              <a:t>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ECD0E7-EBA4-4D31-8375-FF64D9CFE5C1}" type="slidenum">
              <a:rPr lang="en-US" smtClean="0"/>
              <a:t>‹#›</a:t>
            </a:fld>
            <a:endParaRPr lang="en-US"/>
          </a:p>
        </p:txBody>
      </p:sp>
    </p:spTree>
    <p:extLst>
      <p:ext uri="{BB962C8B-B14F-4D97-AF65-F5344CB8AC3E}">
        <p14:creationId xmlns:p14="http://schemas.microsoft.com/office/powerpoint/2010/main" val="3301297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EF3153-609B-4172-B90D-662DC2B7C133}" type="datetimeFigureOut">
              <a:rPr lang="en-US" smtClean="0"/>
              <a:t>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ECD0E7-EBA4-4D31-8375-FF64D9CFE5C1}" type="slidenum">
              <a:rPr lang="en-US" smtClean="0"/>
              <a:t>‹#›</a:t>
            </a:fld>
            <a:endParaRPr lang="en-US"/>
          </a:p>
        </p:txBody>
      </p:sp>
    </p:spTree>
    <p:extLst>
      <p:ext uri="{BB962C8B-B14F-4D97-AF65-F5344CB8AC3E}">
        <p14:creationId xmlns:p14="http://schemas.microsoft.com/office/powerpoint/2010/main" val="3985796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EF3153-609B-4172-B90D-662DC2B7C133}" type="datetimeFigureOut">
              <a:rPr lang="en-US" smtClean="0"/>
              <a:t>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ECD0E7-EBA4-4D31-8375-FF64D9CFE5C1}" type="slidenum">
              <a:rPr lang="en-US" smtClean="0"/>
              <a:t>‹#›</a:t>
            </a:fld>
            <a:endParaRPr lang="en-US"/>
          </a:p>
        </p:txBody>
      </p:sp>
    </p:spTree>
    <p:extLst>
      <p:ext uri="{BB962C8B-B14F-4D97-AF65-F5344CB8AC3E}">
        <p14:creationId xmlns:p14="http://schemas.microsoft.com/office/powerpoint/2010/main" val="37621748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EF3153-609B-4172-B90D-662DC2B7C133}" type="datetimeFigureOut">
              <a:rPr lang="en-US" smtClean="0"/>
              <a:t>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ECD0E7-EBA4-4D31-8375-FF64D9CFE5C1}" type="slidenum">
              <a:rPr lang="en-US" smtClean="0"/>
              <a:t>‹#›</a:t>
            </a:fld>
            <a:endParaRPr lang="en-US"/>
          </a:p>
        </p:txBody>
      </p:sp>
    </p:spTree>
    <p:extLst>
      <p:ext uri="{BB962C8B-B14F-4D97-AF65-F5344CB8AC3E}">
        <p14:creationId xmlns:p14="http://schemas.microsoft.com/office/powerpoint/2010/main" val="1602571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EEF3153-609B-4172-B90D-662DC2B7C133}" type="datetimeFigureOut">
              <a:rPr lang="en-US" smtClean="0"/>
              <a:t>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ECD0E7-EBA4-4D31-8375-FF64D9CFE5C1}" type="slidenum">
              <a:rPr lang="en-US" smtClean="0"/>
              <a:t>‹#›</a:t>
            </a:fld>
            <a:endParaRPr lang="en-US"/>
          </a:p>
        </p:txBody>
      </p:sp>
    </p:spTree>
    <p:extLst>
      <p:ext uri="{BB962C8B-B14F-4D97-AF65-F5344CB8AC3E}">
        <p14:creationId xmlns:p14="http://schemas.microsoft.com/office/powerpoint/2010/main" val="1910261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EEF3153-609B-4172-B90D-662DC2B7C133}" type="datetimeFigureOut">
              <a:rPr lang="en-US" smtClean="0"/>
              <a:t>1/6/2016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ECD0E7-EBA4-4D31-8375-FF64D9CFE5C1}" type="slidenum">
              <a:rPr lang="en-US" smtClean="0"/>
              <a:t>‹#›</a:t>
            </a:fld>
            <a:endParaRPr lang="en-US"/>
          </a:p>
        </p:txBody>
      </p:sp>
    </p:spTree>
    <p:extLst>
      <p:ext uri="{BB962C8B-B14F-4D97-AF65-F5344CB8AC3E}">
        <p14:creationId xmlns:p14="http://schemas.microsoft.com/office/powerpoint/2010/main" val="360542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EEF3153-609B-4172-B90D-662DC2B7C133}" type="datetimeFigureOut">
              <a:rPr lang="en-US" smtClean="0"/>
              <a:t>1/6/2016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ECD0E7-EBA4-4D31-8375-FF64D9CFE5C1}" type="slidenum">
              <a:rPr lang="en-US" smtClean="0"/>
              <a:t>‹#›</a:t>
            </a:fld>
            <a:endParaRPr lang="en-US"/>
          </a:p>
        </p:txBody>
      </p:sp>
    </p:spTree>
    <p:extLst>
      <p:ext uri="{BB962C8B-B14F-4D97-AF65-F5344CB8AC3E}">
        <p14:creationId xmlns:p14="http://schemas.microsoft.com/office/powerpoint/2010/main" val="1785295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EF3153-609B-4172-B90D-662DC2B7C133}" type="datetimeFigureOut">
              <a:rPr lang="en-US" smtClean="0"/>
              <a:t>1/6/2016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8ECD0E7-EBA4-4D31-8375-FF64D9CFE5C1}" type="slidenum">
              <a:rPr lang="en-US" smtClean="0"/>
              <a:t>‹#›</a:t>
            </a:fld>
            <a:endParaRPr lang="en-US"/>
          </a:p>
        </p:txBody>
      </p:sp>
    </p:spTree>
    <p:extLst>
      <p:ext uri="{BB962C8B-B14F-4D97-AF65-F5344CB8AC3E}">
        <p14:creationId xmlns:p14="http://schemas.microsoft.com/office/powerpoint/2010/main" val="10496538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EF3153-609B-4172-B90D-662DC2B7C133}" type="datetimeFigureOut">
              <a:rPr lang="en-US" smtClean="0"/>
              <a:t>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ECD0E7-EBA4-4D31-8375-FF64D9CFE5C1}" type="slidenum">
              <a:rPr lang="en-US" smtClean="0"/>
              <a:t>‹#›</a:t>
            </a:fld>
            <a:endParaRPr lang="en-US"/>
          </a:p>
        </p:txBody>
      </p:sp>
    </p:spTree>
    <p:extLst>
      <p:ext uri="{BB962C8B-B14F-4D97-AF65-F5344CB8AC3E}">
        <p14:creationId xmlns:p14="http://schemas.microsoft.com/office/powerpoint/2010/main" val="4030156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EF3153-609B-4172-B90D-662DC2B7C133}" type="datetimeFigureOut">
              <a:rPr lang="en-US" smtClean="0"/>
              <a:t>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ECD0E7-EBA4-4D31-8375-FF64D9CFE5C1}" type="slidenum">
              <a:rPr lang="en-US" smtClean="0"/>
              <a:t>‹#›</a:t>
            </a:fld>
            <a:endParaRPr lang="en-US"/>
          </a:p>
        </p:txBody>
      </p:sp>
    </p:spTree>
    <p:extLst>
      <p:ext uri="{BB962C8B-B14F-4D97-AF65-F5344CB8AC3E}">
        <p14:creationId xmlns:p14="http://schemas.microsoft.com/office/powerpoint/2010/main" val="41654434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EF3153-609B-4172-B90D-662DC2B7C133}" type="datetimeFigureOut">
              <a:rPr lang="en-US" smtClean="0"/>
              <a:t>1/6/2016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ECD0E7-EBA4-4D31-8375-FF64D9CFE5C1}" type="slidenum">
              <a:rPr lang="en-US" smtClean="0"/>
              <a:t>‹#›</a:t>
            </a:fld>
            <a:endParaRPr lang="en-US"/>
          </a:p>
        </p:txBody>
      </p:sp>
    </p:spTree>
    <p:extLst>
      <p:ext uri="{BB962C8B-B14F-4D97-AF65-F5344CB8AC3E}">
        <p14:creationId xmlns:p14="http://schemas.microsoft.com/office/powerpoint/2010/main" val="5119615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Obedience to Authority &amp; the Psychology of Evil</a:t>
            </a:r>
            <a:endParaRPr lang="en-US" dirty="0"/>
          </a:p>
        </p:txBody>
      </p:sp>
      <p:sp>
        <p:nvSpPr>
          <p:cNvPr id="3" name="Subtitle 2"/>
          <p:cNvSpPr>
            <a:spLocks noGrp="1"/>
          </p:cNvSpPr>
          <p:nvPr>
            <p:ph type="subTitle" idx="1"/>
          </p:nvPr>
        </p:nvSpPr>
        <p:spPr/>
        <p:txBody>
          <a:bodyPr/>
          <a:lstStyle/>
          <a:p>
            <a:r>
              <a:rPr lang="en-US" dirty="0" smtClean="0"/>
              <a:t>Stanley Milgram &amp; Philip Zimbardo</a:t>
            </a:r>
            <a:endParaRPr lang="en-US" dirty="0"/>
          </a:p>
        </p:txBody>
      </p:sp>
    </p:spTree>
    <p:extLst>
      <p:ext uri="{BB962C8B-B14F-4D97-AF65-F5344CB8AC3E}">
        <p14:creationId xmlns:p14="http://schemas.microsoft.com/office/powerpoint/2010/main" val="42502325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0889" y="0"/>
            <a:ext cx="6970222" cy="6858000"/>
          </a:xfrm>
          <a:prstGeom prst="rect">
            <a:avLst/>
          </a:prstGeom>
        </p:spPr>
      </p:pic>
    </p:spTree>
    <p:extLst>
      <p:ext uri="{BB962C8B-B14F-4D97-AF65-F5344CB8AC3E}">
        <p14:creationId xmlns:p14="http://schemas.microsoft.com/office/powerpoint/2010/main" val="26022293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66767" y="0"/>
            <a:ext cx="9658466" cy="6858000"/>
          </a:xfrm>
          <a:prstGeom prst="rect">
            <a:avLst/>
          </a:prstGeom>
        </p:spPr>
      </p:pic>
    </p:spTree>
    <p:extLst>
      <p:ext uri="{BB962C8B-B14F-4D97-AF65-F5344CB8AC3E}">
        <p14:creationId xmlns:p14="http://schemas.microsoft.com/office/powerpoint/2010/main" val="42004628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7065" y="-104931"/>
            <a:ext cx="9530883" cy="6903450"/>
          </a:xfrm>
          <a:prstGeom prst="rect">
            <a:avLst/>
          </a:prstGeom>
        </p:spPr>
      </p:pic>
    </p:spTree>
    <p:extLst>
      <p:ext uri="{BB962C8B-B14F-4D97-AF65-F5344CB8AC3E}">
        <p14:creationId xmlns:p14="http://schemas.microsoft.com/office/powerpoint/2010/main" val="6300881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3280" y="-1090958"/>
            <a:ext cx="6073580" cy="8053889"/>
          </a:xfrm>
          <a:prstGeom prst="rect">
            <a:avLst/>
          </a:prstGeom>
        </p:spPr>
      </p:pic>
    </p:spTree>
    <p:extLst>
      <p:ext uri="{BB962C8B-B14F-4D97-AF65-F5344CB8AC3E}">
        <p14:creationId xmlns:p14="http://schemas.microsoft.com/office/powerpoint/2010/main" val="13477861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for us today:  </a:t>
            </a:r>
            <a:endParaRPr lang="en-US" dirty="0"/>
          </a:p>
        </p:txBody>
      </p:sp>
      <p:sp>
        <p:nvSpPr>
          <p:cNvPr id="3" name="Content Placeholder 2"/>
          <p:cNvSpPr>
            <a:spLocks noGrp="1"/>
          </p:cNvSpPr>
          <p:nvPr>
            <p:ph idx="1"/>
          </p:nvPr>
        </p:nvSpPr>
        <p:spPr/>
        <p:txBody>
          <a:bodyPr/>
          <a:lstStyle/>
          <a:p>
            <a:pPr marL="0" indent="0">
              <a:buNone/>
            </a:pPr>
            <a:endParaRPr lang="en-US" dirty="0" smtClean="0"/>
          </a:p>
        </p:txBody>
      </p:sp>
    </p:spTree>
    <p:extLst>
      <p:ext uri="{BB962C8B-B14F-4D97-AF65-F5344CB8AC3E}">
        <p14:creationId xmlns:p14="http://schemas.microsoft.com/office/powerpoint/2010/main" val="36426229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Psychologists trying to understand Evil</a:t>
            </a:r>
            <a:endParaRPr lang="en-US" dirty="0"/>
          </a:p>
        </p:txBody>
      </p:sp>
      <p:sp>
        <p:nvSpPr>
          <p:cNvPr id="5" name="Text Placeholder 4"/>
          <p:cNvSpPr>
            <a:spLocks noGrp="1"/>
          </p:cNvSpPr>
          <p:nvPr>
            <p:ph type="body" idx="1"/>
          </p:nvPr>
        </p:nvSpPr>
        <p:spPr/>
        <p:txBody>
          <a:bodyPr/>
          <a:lstStyle/>
          <a:p>
            <a:r>
              <a:rPr lang="en-US" dirty="0" smtClean="0"/>
              <a:t>Philip Zimbardo, Stanford University</a:t>
            </a:r>
            <a:endParaRPr lang="en-US" dirty="0"/>
          </a:p>
        </p:txBody>
      </p:sp>
      <p:pic>
        <p:nvPicPr>
          <p:cNvPr id="9" name="Content Placeholder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564202" y="2505074"/>
            <a:ext cx="3200680" cy="4352925"/>
          </a:xfrm>
        </p:spPr>
      </p:pic>
      <p:sp>
        <p:nvSpPr>
          <p:cNvPr id="7" name="Text Placeholder 6"/>
          <p:cNvSpPr>
            <a:spLocks noGrp="1"/>
          </p:cNvSpPr>
          <p:nvPr>
            <p:ph type="body" sz="quarter" idx="3"/>
          </p:nvPr>
        </p:nvSpPr>
        <p:spPr/>
        <p:txBody>
          <a:bodyPr/>
          <a:lstStyle/>
          <a:p>
            <a:r>
              <a:rPr lang="en-US" dirty="0" smtClean="0"/>
              <a:t>Stanley Milgram, Yale University</a:t>
            </a:r>
            <a:endParaRPr lang="en-US" dirty="0"/>
          </a:p>
        </p:txBody>
      </p:sp>
      <p:pic>
        <p:nvPicPr>
          <p:cNvPr id="10" name="Content Placeholder 9"/>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959600" y="2447079"/>
            <a:ext cx="3101806" cy="4447338"/>
          </a:xfrm>
        </p:spPr>
      </p:pic>
    </p:spTree>
    <p:extLst>
      <p:ext uri="{BB962C8B-B14F-4D97-AF65-F5344CB8AC3E}">
        <p14:creationId xmlns:p14="http://schemas.microsoft.com/office/powerpoint/2010/main" val="18243242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Milgram’s Obedience to Authority Experiment</a:t>
            </a:r>
            <a:endParaRPr lang="en-US" dirty="0"/>
          </a:p>
        </p:txBody>
      </p:sp>
      <p:sp>
        <p:nvSpPr>
          <p:cNvPr id="3" name="Content Placeholder 2"/>
          <p:cNvSpPr>
            <a:spLocks noGrp="1"/>
          </p:cNvSpPr>
          <p:nvPr>
            <p:ph idx="1"/>
          </p:nvPr>
        </p:nvSpPr>
        <p:spPr/>
        <p:txBody>
          <a:bodyPr/>
          <a:lstStyle/>
          <a:p>
            <a:r>
              <a:rPr lang="en-US" dirty="0" smtClean="0"/>
              <a:t>Electric Shocks administered by subject to ‘fake’ volunteer participant.  </a:t>
            </a:r>
          </a:p>
          <a:p>
            <a:r>
              <a:rPr lang="en-US" dirty="0" smtClean="0"/>
              <a:t>Shocks ranged from 15 volts to 450 volts at steadily increasing levels.</a:t>
            </a:r>
          </a:p>
          <a:p>
            <a:r>
              <a:rPr lang="en-US" dirty="0" smtClean="0"/>
              <a:t>Last level is lethal dose of electricity</a:t>
            </a:r>
          </a:p>
          <a:p>
            <a:r>
              <a:rPr lang="en-US" dirty="0" smtClean="0"/>
              <a:t>In Milgram’s original experiment all subjects went to 300 volts, and 65% went to the lethal 450 volts.  </a:t>
            </a:r>
          </a:p>
          <a:p>
            <a:r>
              <a:rPr lang="en-US" dirty="0" smtClean="0"/>
              <a:t>This has been replicated many times.  </a:t>
            </a:r>
          </a:p>
          <a:p>
            <a:pPr marL="0" indent="0">
              <a:buNone/>
            </a:pPr>
            <a:endParaRPr lang="en-US" dirty="0"/>
          </a:p>
        </p:txBody>
      </p:sp>
    </p:spTree>
    <p:extLst>
      <p:ext uri="{BB962C8B-B14F-4D97-AF65-F5344CB8AC3E}">
        <p14:creationId xmlns:p14="http://schemas.microsoft.com/office/powerpoint/2010/main" val="10727098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Milgram wrote:</a:t>
            </a:r>
            <a:endParaRPr lang="en-US" dirty="0"/>
          </a:p>
        </p:txBody>
      </p:sp>
      <p:sp>
        <p:nvSpPr>
          <p:cNvPr id="3" name="Content Placeholder 2"/>
          <p:cNvSpPr>
            <a:spLocks noGrp="1"/>
          </p:cNvSpPr>
          <p:nvPr>
            <p:ph idx="1"/>
          </p:nvPr>
        </p:nvSpPr>
        <p:spPr/>
        <p:txBody>
          <a:bodyPr>
            <a:normAutofit/>
          </a:bodyPr>
          <a:lstStyle/>
          <a:p>
            <a:pPr marL="0" indent="0" algn="ctr">
              <a:buNone/>
            </a:pPr>
            <a:r>
              <a:rPr lang="en-US" sz="3600" dirty="0" smtClean="0">
                <a:latin typeface="Arial Narrow" panose="020B0606020202030204" pitchFamily="34" charset="0"/>
              </a:rPr>
              <a:t>“…the essence of obedience consists in the fact that a person comes to view himself as the instrument for carrying out another person's wishes, and </a:t>
            </a:r>
            <a:r>
              <a:rPr lang="en-US" sz="3600" u="sng" dirty="0" smtClean="0">
                <a:latin typeface="Arial Narrow" panose="020B0606020202030204" pitchFamily="34" charset="0"/>
              </a:rPr>
              <a:t>he therefore no longer sees himself as responsible for his actions</a:t>
            </a:r>
            <a:r>
              <a:rPr lang="en-US" sz="3600" dirty="0" smtClean="0">
                <a:latin typeface="Arial Narrow" panose="020B0606020202030204" pitchFamily="34" charset="0"/>
              </a:rPr>
              <a:t>. Once this critical shift of viewpoint has occurred in the person, all of the essential features of obedience follow." </a:t>
            </a:r>
            <a:endParaRPr lang="en-US" sz="3600" dirty="0">
              <a:latin typeface="Arial Narrow" panose="020B0606020202030204" pitchFamily="34" charset="0"/>
            </a:endParaRPr>
          </a:p>
        </p:txBody>
      </p:sp>
    </p:spTree>
    <p:extLst>
      <p:ext uri="{BB962C8B-B14F-4D97-AF65-F5344CB8AC3E}">
        <p14:creationId xmlns:p14="http://schemas.microsoft.com/office/powerpoint/2010/main" val="189100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Zimbardo’s Stanford Prison Experiment</a:t>
            </a:r>
            <a:endParaRPr lang="en-US" dirty="0"/>
          </a:p>
        </p:txBody>
      </p:sp>
      <p:sp>
        <p:nvSpPr>
          <p:cNvPr id="3" name="Content Placeholder 2"/>
          <p:cNvSpPr>
            <a:spLocks noGrp="1"/>
          </p:cNvSpPr>
          <p:nvPr>
            <p:ph idx="1"/>
          </p:nvPr>
        </p:nvSpPr>
        <p:spPr/>
        <p:txBody>
          <a:bodyPr/>
          <a:lstStyle/>
          <a:p>
            <a:r>
              <a:rPr lang="en-US" dirty="0" smtClean="0"/>
              <a:t>Subjects were screened and divided equally into guards or prisoners</a:t>
            </a:r>
          </a:p>
          <a:p>
            <a:r>
              <a:rPr lang="en-US" dirty="0" smtClean="0"/>
              <a:t>Prisoners were arrested and held in cells at the university.</a:t>
            </a:r>
          </a:p>
          <a:p>
            <a:r>
              <a:rPr lang="en-US" dirty="0" smtClean="0"/>
              <a:t>Guards gradually began to engage in dehumanizing and evil behavior towards the prisoners</a:t>
            </a:r>
          </a:p>
          <a:p>
            <a:r>
              <a:rPr lang="en-US" dirty="0" smtClean="0"/>
              <a:t>He ended the experiment after a few days as the guards were heading out of control and the prisoners were suffering breaking downs.  </a:t>
            </a:r>
            <a:endParaRPr lang="en-US" dirty="0"/>
          </a:p>
        </p:txBody>
      </p:sp>
    </p:spTree>
    <p:extLst>
      <p:ext uri="{BB962C8B-B14F-4D97-AF65-F5344CB8AC3E}">
        <p14:creationId xmlns:p14="http://schemas.microsoft.com/office/powerpoint/2010/main" val="430175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Zimbardo wrote:  </a:t>
            </a:r>
            <a:endParaRPr lang="en-US" dirty="0"/>
          </a:p>
        </p:txBody>
      </p:sp>
      <p:sp>
        <p:nvSpPr>
          <p:cNvPr id="3" name="Content Placeholder 2"/>
          <p:cNvSpPr>
            <a:spLocks noGrp="1"/>
          </p:cNvSpPr>
          <p:nvPr>
            <p:ph idx="1"/>
          </p:nvPr>
        </p:nvSpPr>
        <p:spPr/>
        <p:txBody>
          <a:bodyPr>
            <a:normAutofit/>
          </a:bodyPr>
          <a:lstStyle/>
          <a:p>
            <a:pPr marL="0" indent="0">
              <a:buNone/>
            </a:pPr>
            <a:r>
              <a:rPr lang="en-US" sz="3200" dirty="0" smtClean="0">
                <a:latin typeface="Arial Narrow" panose="020B0606020202030204" pitchFamily="34" charset="0"/>
              </a:rPr>
              <a:t>"</a:t>
            </a:r>
            <a:r>
              <a:rPr lang="en-US" sz="3200" u="sng" dirty="0" smtClean="0">
                <a:latin typeface="Arial Narrow" panose="020B0606020202030204" pitchFamily="34" charset="0"/>
              </a:rPr>
              <a:t>Good people can be induced</a:t>
            </a:r>
            <a:r>
              <a:rPr lang="en-US" sz="3200" dirty="0" smtClean="0">
                <a:latin typeface="Arial Narrow" panose="020B0606020202030204" pitchFamily="34" charset="0"/>
              </a:rPr>
              <a:t>, seduced, and initiated into behaving in evil ways. </a:t>
            </a:r>
            <a:r>
              <a:rPr lang="en-US" sz="3200" u="sng" dirty="0" smtClean="0">
                <a:latin typeface="Arial Narrow" panose="020B0606020202030204" pitchFamily="34" charset="0"/>
              </a:rPr>
              <a:t>They can also be led </a:t>
            </a:r>
            <a:r>
              <a:rPr lang="en-US" sz="3200" dirty="0" smtClean="0">
                <a:latin typeface="Arial Narrow" panose="020B0606020202030204" pitchFamily="34" charset="0"/>
              </a:rPr>
              <a:t>to act in irrational, stupid, self-destructive, antisocial, and mindless ways when they are immersed in 'total situations' that impact human nature in ways that challenge our sense of the stability and consistency of individual personality, of character, and of morality."</a:t>
            </a:r>
            <a:endParaRPr lang="en-US" sz="3200" dirty="0">
              <a:latin typeface="Arial Narrow" panose="020B0606020202030204" pitchFamily="34" charset="0"/>
            </a:endParaRPr>
          </a:p>
        </p:txBody>
      </p:sp>
    </p:spTree>
    <p:extLst>
      <p:ext uri="{BB962C8B-B14F-4D97-AF65-F5344CB8AC3E}">
        <p14:creationId xmlns:p14="http://schemas.microsoft.com/office/powerpoint/2010/main" val="17421433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The7 social processes that grease "the Slippery slope of evil":</a:t>
            </a:r>
            <a:endParaRPr lang="en-US" dirty="0"/>
          </a:p>
        </p:txBody>
      </p:sp>
      <p:sp>
        <p:nvSpPr>
          <p:cNvPr id="3" name="Content Placeholder 2"/>
          <p:cNvSpPr>
            <a:spLocks noGrp="1"/>
          </p:cNvSpPr>
          <p:nvPr>
            <p:ph idx="1"/>
          </p:nvPr>
        </p:nvSpPr>
        <p:spPr/>
        <p:txBody>
          <a:bodyPr>
            <a:normAutofit/>
          </a:bodyPr>
          <a:lstStyle/>
          <a:p>
            <a:r>
              <a:rPr lang="en-US" sz="3200" dirty="0" smtClean="0">
                <a:latin typeface="Arial Narrow" panose="020B0606020202030204" pitchFamily="34" charset="0"/>
              </a:rPr>
              <a:t>Mindlessly taking the first small step </a:t>
            </a:r>
            <a:r>
              <a:rPr lang="en-US" sz="2400" i="1" dirty="0" smtClean="0">
                <a:latin typeface="Arial Narrow" panose="020B0606020202030204" pitchFamily="34" charset="0"/>
              </a:rPr>
              <a:t>(‘All evil begins with the 15 volt shock’)</a:t>
            </a:r>
          </a:p>
          <a:p>
            <a:r>
              <a:rPr lang="en-US" sz="3200" dirty="0" smtClean="0">
                <a:latin typeface="Arial Narrow" panose="020B0606020202030204" pitchFamily="34" charset="0"/>
              </a:rPr>
              <a:t>Dehumanization of others</a:t>
            </a:r>
          </a:p>
          <a:p>
            <a:r>
              <a:rPr lang="en-US" sz="3200" dirty="0" smtClean="0">
                <a:latin typeface="Arial Narrow" panose="020B0606020202030204" pitchFamily="34" charset="0"/>
              </a:rPr>
              <a:t>De-individuation of self (anonymity)</a:t>
            </a:r>
          </a:p>
          <a:p>
            <a:r>
              <a:rPr lang="en-US" sz="3200" dirty="0" smtClean="0">
                <a:latin typeface="Arial Narrow" panose="020B0606020202030204" pitchFamily="34" charset="0"/>
              </a:rPr>
              <a:t>Diffusion of personal responsibility</a:t>
            </a:r>
          </a:p>
          <a:p>
            <a:r>
              <a:rPr lang="en-US" sz="3200" dirty="0" smtClean="0">
                <a:latin typeface="Arial Narrow" panose="020B0606020202030204" pitchFamily="34" charset="0"/>
              </a:rPr>
              <a:t>Blind obedience to authority</a:t>
            </a:r>
          </a:p>
          <a:p>
            <a:r>
              <a:rPr lang="en-US" sz="3200" dirty="0" smtClean="0">
                <a:latin typeface="Arial Narrow" panose="020B0606020202030204" pitchFamily="34" charset="0"/>
              </a:rPr>
              <a:t>Uncritical conformity to group norms</a:t>
            </a:r>
          </a:p>
          <a:p>
            <a:r>
              <a:rPr lang="en-US" sz="3200" dirty="0" smtClean="0">
                <a:latin typeface="Arial Narrow" panose="020B0606020202030204" pitchFamily="34" charset="0"/>
              </a:rPr>
              <a:t>Passive tolerance of evil through inaction or indifference</a:t>
            </a:r>
          </a:p>
          <a:p>
            <a:endParaRPr lang="en-US" dirty="0"/>
          </a:p>
        </p:txBody>
      </p:sp>
    </p:spTree>
    <p:extLst>
      <p:ext uri="{BB962C8B-B14F-4D97-AF65-F5344CB8AC3E}">
        <p14:creationId xmlns:p14="http://schemas.microsoft.com/office/powerpoint/2010/main" val="19743240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3860" y="0"/>
            <a:ext cx="9896343" cy="6630550"/>
          </a:xfrm>
          <a:prstGeom prst="rect">
            <a:avLst/>
          </a:prstGeom>
        </p:spPr>
      </p:pic>
    </p:spTree>
    <p:extLst>
      <p:ext uri="{BB962C8B-B14F-4D97-AF65-F5344CB8AC3E}">
        <p14:creationId xmlns:p14="http://schemas.microsoft.com/office/powerpoint/2010/main" val="29814258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9257" y="1"/>
            <a:ext cx="8369828" cy="6858000"/>
          </a:xfrm>
          <a:prstGeom prst="rect">
            <a:avLst/>
          </a:prstGeom>
        </p:spPr>
      </p:pic>
    </p:spTree>
    <p:extLst>
      <p:ext uri="{BB962C8B-B14F-4D97-AF65-F5344CB8AC3E}">
        <p14:creationId xmlns:p14="http://schemas.microsoft.com/office/powerpoint/2010/main" val="24104122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372</TotalTime>
  <Words>354</Words>
  <Application>Microsoft Office PowerPoint</Application>
  <PresentationFormat>Widescreen</PresentationFormat>
  <Paragraphs>29</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Arial Narrow</vt:lpstr>
      <vt:lpstr>Calibri</vt:lpstr>
      <vt:lpstr>Calibri Light</vt:lpstr>
      <vt:lpstr>Office Theme</vt:lpstr>
      <vt:lpstr>Obedience to Authority &amp; the Psychology of Evil</vt:lpstr>
      <vt:lpstr>Psychologists trying to understand Evil</vt:lpstr>
      <vt:lpstr>Milgram’s Obedience to Authority Experiment</vt:lpstr>
      <vt:lpstr>Milgram wrote:</vt:lpstr>
      <vt:lpstr>Zimbardo’s Stanford Prison Experiment</vt:lpstr>
      <vt:lpstr>Zimbardo wrote:  </vt:lpstr>
      <vt:lpstr>The7 social processes that grease "the Slippery slope of evil":</vt:lpstr>
      <vt:lpstr>PowerPoint Presentation</vt:lpstr>
      <vt:lpstr>PowerPoint Presentation</vt:lpstr>
      <vt:lpstr>PowerPoint Presentation</vt:lpstr>
      <vt:lpstr>PowerPoint Presentation</vt:lpstr>
      <vt:lpstr>PowerPoint Presentation</vt:lpstr>
      <vt:lpstr>PowerPoint Presentation</vt:lpstr>
      <vt:lpstr>Lessons for us today:  </vt:lpstr>
    </vt:vector>
  </TitlesOfParts>
  <Company>Anglophone South School District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Obedience to Authority</dc:title>
  <dc:creator>Peters, Gregory     (ASD-W)</dc:creator>
  <cp:lastModifiedBy>Peters, Gregory     (ASD-W)</cp:lastModifiedBy>
  <cp:revision>10</cp:revision>
  <dcterms:created xsi:type="dcterms:W3CDTF">2015-12-09T14:35:33Z</dcterms:created>
  <dcterms:modified xsi:type="dcterms:W3CDTF">2016-01-06T19:31:33Z</dcterms:modified>
</cp:coreProperties>
</file>